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65" r:id="rId3"/>
    <p:sldId id="311" r:id="rId4"/>
    <p:sldId id="297" r:id="rId5"/>
    <p:sldId id="298" r:id="rId6"/>
    <p:sldId id="301" r:id="rId7"/>
    <p:sldId id="302" r:id="rId8"/>
    <p:sldId id="303" r:id="rId9"/>
    <p:sldId id="304" r:id="rId10"/>
    <p:sldId id="305" r:id="rId11"/>
    <p:sldId id="306" r:id="rId12"/>
    <p:sldId id="307" r:id="rId13"/>
    <p:sldId id="299" r:id="rId14"/>
    <p:sldId id="308" r:id="rId15"/>
    <p:sldId id="309" r:id="rId16"/>
    <p:sldId id="310" r:id="rId17"/>
    <p:sldId id="300" r:id="rId18"/>
    <p:sldId id="29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67AE5D-71A0-40F2-97E7-410760905F6A}" type="datetimeFigureOut">
              <a:rPr lang="en-GB" smtClean="0"/>
              <a:pPr/>
              <a:t>26/08/2013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169C04-029A-448E-A570-08B3DCA1714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329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69C04-029A-448E-A570-08B3DCA1714F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57535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207C89-93FF-4CEA-BA9F-143D171F31D8}" type="slidenum">
              <a:rPr lang="en-GB"/>
              <a:pPr/>
              <a:t>10</a:t>
            </a:fld>
            <a:endParaRPr lang="en-GB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207C89-93FF-4CEA-BA9F-143D171F31D8}" type="slidenum">
              <a:rPr lang="en-GB"/>
              <a:pPr/>
              <a:t>11</a:t>
            </a:fld>
            <a:endParaRPr lang="en-GB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207C89-93FF-4CEA-BA9F-143D171F31D8}" type="slidenum">
              <a:rPr lang="en-GB"/>
              <a:pPr/>
              <a:t>12</a:t>
            </a:fld>
            <a:endParaRPr lang="en-GB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207C89-93FF-4CEA-BA9F-143D171F31D8}" type="slidenum">
              <a:rPr lang="en-GB"/>
              <a:pPr/>
              <a:t>13</a:t>
            </a:fld>
            <a:endParaRPr lang="en-GB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207C89-93FF-4CEA-BA9F-143D171F31D8}" type="slidenum">
              <a:rPr lang="en-GB"/>
              <a:pPr/>
              <a:t>14</a:t>
            </a:fld>
            <a:endParaRPr lang="en-GB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207C89-93FF-4CEA-BA9F-143D171F31D8}" type="slidenum">
              <a:rPr lang="en-GB"/>
              <a:pPr/>
              <a:t>15</a:t>
            </a:fld>
            <a:endParaRPr lang="en-GB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207C89-93FF-4CEA-BA9F-143D171F31D8}" type="slidenum">
              <a:rPr lang="en-GB"/>
              <a:pPr/>
              <a:t>16</a:t>
            </a:fld>
            <a:endParaRPr lang="en-GB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C6E799-ED04-493B-86C1-DDA5ADECE104}" type="slidenum">
              <a:rPr lang="en-GB"/>
              <a:pPr/>
              <a:t>17</a:t>
            </a:fld>
            <a:endParaRPr lang="en-GB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6FA532-641E-4F8A-9E70-E89A05320FAC}" type="slidenum">
              <a:rPr lang="en-GB" smtClean="0"/>
              <a:pPr/>
              <a:t>18</a:t>
            </a:fld>
            <a:endParaRPr lang="en-GB" dirty="0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6FA532-641E-4F8A-9E70-E89A05320FAC}" type="slidenum">
              <a:rPr lang="en-GB" smtClean="0"/>
              <a:pPr/>
              <a:t>2</a:t>
            </a:fld>
            <a:endParaRPr lang="en-GB" dirty="0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69C04-029A-448E-A570-08B3DCA1714F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26344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FE4C8C-8F1C-4F94-9A43-67CD037C48AF}" type="slidenum">
              <a:rPr lang="en-GB"/>
              <a:pPr/>
              <a:t>4</a:t>
            </a:fld>
            <a:endParaRPr lang="en-GB"/>
          </a:p>
        </p:txBody>
      </p:sp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E7611A-B1FB-4706-83E2-717B797A2671}" type="slidenum">
              <a:rPr lang="en-GB"/>
              <a:pPr/>
              <a:t>5</a:t>
            </a:fld>
            <a:endParaRPr lang="en-GB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207C89-93FF-4CEA-BA9F-143D171F31D8}" type="slidenum">
              <a:rPr lang="en-GB"/>
              <a:pPr/>
              <a:t>6</a:t>
            </a:fld>
            <a:endParaRPr lang="en-GB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207C89-93FF-4CEA-BA9F-143D171F31D8}" type="slidenum">
              <a:rPr lang="en-GB"/>
              <a:pPr/>
              <a:t>7</a:t>
            </a:fld>
            <a:endParaRPr lang="en-GB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207C89-93FF-4CEA-BA9F-143D171F31D8}" type="slidenum">
              <a:rPr lang="en-GB"/>
              <a:pPr/>
              <a:t>8</a:t>
            </a:fld>
            <a:endParaRPr lang="en-GB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207C89-93FF-4CEA-BA9F-143D171F31D8}" type="slidenum">
              <a:rPr lang="en-GB"/>
              <a:pPr/>
              <a:t>9</a:t>
            </a:fld>
            <a:endParaRPr lang="en-GB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2707F-5D17-4658-9FE8-967C44B53BA4}" type="datetimeFigureOut">
              <a:rPr lang="en-GB" smtClean="0"/>
              <a:pPr/>
              <a:t>26/08/2013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0DA28-FE7E-460C-907F-E79ADB776878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2707F-5D17-4658-9FE8-967C44B53BA4}" type="datetimeFigureOut">
              <a:rPr lang="en-GB" smtClean="0"/>
              <a:pPr/>
              <a:t>26/08/2013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0DA28-FE7E-460C-907F-E79ADB776878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2707F-5D17-4658-9FE8-967C44B53BA4}" type="datetimeFigureOut">
              <a:rPr lang="en-GB" smtClean="0"/>
              <a:pPr/>
              <a:t>26/08/2013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0DA28-FE7E-460C-907F-E79ADB776878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2707F-5D17-4658-9FE8-967C44B53BA4}" type="datetimeFigureOut">
              <a:rPr lang="en-GB" smtClean="0"/>
              <a:pPr/>
              <a:t>26/08/2013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0DA28-FE7E-460C-907F-E79ADB776878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2707F-5D17-4658-9FE8-967C44B53BA4}" type="datetimeFigureOut">
              <a:rPr lang="en-GB" smtClean="0"/>
              <a:pPr/>
              <a:t>26/08/2013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0DA28-FE7E-460C-907F-E79ADB776878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2707F-5D17-4658-9FE8-967C44B53BA4}" type="datetimeFigureOut">
              <a:rPr lang="en-GB" smtClean="0"/>
              <a:pPr/>
              <a:t>26/08/2013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0DA28-FE7E-460C-907F-E79ADB776878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2707F-5D17-4658-9FE8-967C44B53BA4}" type="datetimeFigureOut">
              <a:rPr lang="en-GB" smtClean="0"/>
              <a:pPr/>
              <a:t>26/08/2013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0DA28-FE7E-460C-907F-E79ADB776878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2707F-5D17-4658-9FE8-967C44B53BA4}" type="datetimeFigureOut">
              <a:rPr lang="en-GB" smtClean="0"/>
              <a:pPr/>
              <a:t>26/08/2013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0DA28-FE7E-460C-907F-E79ADB776878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2707F-5D17-4658-9FE8-967C44B53BA4}" type="datetimeFigureOut">
              <a:rPr lang="en-GB" smtClean="0"/>
              <a:pPr/>
              <a:t>26/08/2013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0DA28-FE7E-460C-907F-E79ADB776878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2707F-5D17-4658-9FE8-967C44B53BA4}" type="datetimeFigureOut">
              <a:rPr lang="en-GB" smtClean="0"/>
              <a:pPr/>
              <a:t>26/08/2013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0DA28-FE7E-460C-907F-E79ADB776878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2707F-5D17-4658-9FE8-967C44B53BA4}" type="datetimeFigureOut">
              <a:rPr lang="en-GB" smtClean="0"/>
              <a:pPr/>
              <a:t>26/08/2013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0DA28-FE7E-460C-907F-E79ADB776878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02707F-5D17-4658-9FE8-967C44B53BA4}" type="datetimeFigureOut">
              <a:rPr lang="en-GB" smtClean="0"/>
              <a:pPr/>
              <a:t>26/08/2013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80DA28-FE7E-460C-907F-E79ADB776878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72400" cy="1974081"/>
          </a:xfr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GB" dirty="0" smtClean="0">
                <a:latin typeface="Africaans SF" pitchFamily="2" charset="0"/>
              </a:rPr>
              <a:t>Escape and evasion!</a:t>
            </a:r>
            <a:br>
              <a:rPr lang="en-GB" dirty="0" smtClean="0">
                <a:latin typeface="Africaans SF" pitchFamily="2" charset="0"/>
              </a:rPr>
            </a:br>
            <a:r>
              <a:rPr lang="en-GB" dirty="0" smtClean="0">
                <a:latin typeface="Africaans SF" pitchFamily="2" charset="0"/>
              </a:rPr>
              <a:t>Community of enquiry</a:t>
            </a:r>
            <a:endParaRPr lang="en-GB" dirty="0">
              <a:latin typeface="Africaans SF" pitchFamily="2" charset="0"/>
            </a:endParaRPr>
          </a:p>
        </p:txBody>
      </p:sp>
      <p:pic>
        <p:nvPicPr>
          <p:cNvPr id="3" name="Picture 7" descr="barbed_wire_fence-575x450"/>
          <p:cNvPicPr>
            <a:picLocks noChangeAspect="1" noChangeArrowheads="1"/>
          </p:cNvPicPr>
          <p:nvPr/>
        </p:nvPicPr>
        <p:blipFill>
          <a:blip r:embed="rId3"/>
          <a:srcRect t="8411" r="13103"/>
          <a:stretch>
            <a:fillRect/>
          </a:stretch>
        </p:blipFill>
        <p:spPr bwMode="auto">
          <a:xfrm rot="10800000" flipV="1">
            <a:off x="3419872" y="2852936"/>
            <a:ext cx="2376264" cy="350067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026"/>
          <p:cNvSpPr>
            <a:spLocks noGrp="1" noChangeArrowheads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GB" sz="6000" dirty="0" smtClean="0">
                <a:latin typeface="Snap ITC" pitchFamily="82" charset="0"/>
              </a:rPr>
              <a:t>Question 4</a:t>
            </a:r>
            <a:endParaRPr lang="en-GB" sz="6000" dirty="0">
              <a:latin typeface="Snap ITC" pitchFamily="82" charset="0"/>
            </a:endParaRPr>
          </a:p>
        </p:txBody>
      </p:sp>
      <p:sp>
        <p:nvSpPr>
          <p:cNvPr id="1638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971600" y="1600200"/>
            <a:ext cx="7128792" cy="2836911"/>
          </a:xfrm>
          <a:solidFill>
            <a:schemeClr val="tx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>
            <a:normAutofit/>
          </a:bodyPr>
          <a:lstStyle/>
          <a:p>
            <a:endParaRPr lang="en-GB" dirty="0"/>
          </a:p>
          <a:p>
            <a:pPr marL="0" indent="0" algn="ctr">
              <a:buNone/>
            </a:pPr>
            <a:r>
              <a:rPr lang="en-GB" sz="5400" dirty="0" smtClean="0">
                <a:latin typeface="Kristen ITC" pitchFamily="66" charset="0"/>
              </a:rPr>
              <a:t>Is it ever right to fight?</a:t>
            </a:r>
            <a:endParaRPr lang="en-GB" sz="5400" dirty="0">
              <a:latin typeface="Kristen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0678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026"/>
          <p:cNvSpPr>
            <a:spLocks noGrp="1" noChangeArrowheads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GB" sz="6000" dirty="0" smtClean="0">
                <a:latin typeface="Snap ITC" pitchFamily="82" charset="0"/>
              </a:rPr>
              <a:t>Question 5</a:t>
            </a:r>
            <a:endParaRPr lang="en-GB" sz="6000" dirty="0">
              <a:latin typeface="Snap ITC" pitchFamily="82" charset="0"/>
            </a:endParaRPr>
          </a:p>
        </p:txBody>
      </p:sp>
      <p:sp>
        <p:nvSpPr>
          <p:cNvPr id="1638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971600" y="1600200"/>
            <a:ext cx="7128792" cy="2836911"/>
          </a:xfrm>
          <a:solidFill>
            <a:schemeClr val="tx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>
            <a:normAutofit/>
          </a:bodyPr>
          <a:lstStyle/>
          <a:p>
            <a:endParaRPr lang="en-GB" dirty="0"/>
          </a:p>
          <a:p>
            <a:pPr marL="0" indent="0" algn="ctr">
              <a:buNone/>
            </a:pPr>
            <a:r>
              <a:rPr lang="en-GB" sz="5400" dirty="0" smtClean="0">
                <a:latin typeface="Kristen ITC" pitchFamily="66" charset="0"/>
              </a:rPr>
              <a:t>What does it mean to ‘win’ a war?</a:t>
            </a:r>
            <a:endParaRPr lang="en-GB" sz="5400" dirty="0">
              <a:latin typeface="Kristen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9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026"/>
          <p:cNvSpPr>
            <a:spLocks noGrp="1" noChangeArrowheads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GB" sz="6000" dirty="0" smtClean="0">
                <a:latin typeface="Snap ITC" pitchFamily="82" charset="0"/>
              </a:rPr>
              <a:t>Question 6</a:t>
            </a:r>
            <a:endParaRPr lang="en-GB" sz="6000" dirty="0">
              <a:latin typeface="Snap ITC" pitchFamily="82" charset="0"/>
            </a:endParaRPr>
          </a:p>
        </p:txBody>
      </p:sp>
      <p:sp>
        <p:nvSpPr>
          <p:cNvPr id="1638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971600" y="1600200"/>
            <a:ext cx="7128792" cy="2836911"/>
          </a:xfrm>
          <a:solidFill>
            <a:schemeClr val="tx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endParaRPr lang="en-GB" dirty="0"/>
          </a:p>
          <a:p>
            <a:pPr marL="0" indent="0" algn="ctr">
              <a:buNone/>
            </a:pPr>
            <a:r>
              <a:rPr lang="en-GB" sz="5400" dirty="0" smtClean="0">
                <a:latin typeface="Kristen ITC" pitchFamily="66" charset="0"/>
              </a:rPr>
              <a:t>If you believe in something, is it right?</a:t>
            </a:r>
            <a:endParaRPr lang="en-GB" sz="5400" dirty="0">
              <a:latin typeface="Kristen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224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026"/>
          <p:cNvSpPr>
            <a:spLocks noGrp="1" noChangeArrowheads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GB" sz="6000" dirty="0" smtClean="0">
                <a:latin typeface="Snap ITC" pitchFamily="82" charset="0"/>
              </a:rPr>
              <a:t>Voting </a:t>
            </a:r>
            <a:endParaRPr lang="en-GB" sz="6000" dirty="0">
              <a:latin typeface="Snap ITC" pitchFamily="82" charset="0"/>
            </a:endParaRPr>
          </a:p>
        </p:txBody>
      </p:sp>
      <p:sp>
        <p:nvSpPr>
          <p:cNvPr id="1638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971600" y="1600200"/>
            <a:ext cx="7128792" cy="4709120"/>
          </a:xfrm>
          <a:solidFill>
            <a:schemeClr val="tx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>
            <a:normAutofit/>
          </a:bodyPr>
          <a:lstStyle/>
          <a:p>
            <a:endParaRPr lang="en-GB" dirty="0"/>
          </a:p>
          <a:p>
            <a:endParaRPr lang="en-GB" dirty="0"/>
          </a:p>
          <a:p>
            <a:pPr algn="ctr"/>
            <a:r>
              <a:rPr lang="en-GB" sz="5400" dirty="0" smtClean="0">
                <a:latin typeface="Tempus Sans ITC" pitchFamily="82" charset="0"/>
              </a:rPr>
              <a:t>You can vote for 3 questions</a:t>
            </a:r>
          </a:p>
          <a:p>
            <a:pPr algn="ctr"/>
            <a:endParaRPr lang="en-GB" sz="5400" dirty="0">
              <a:latin typeface="Tempus Sans ITC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13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026"/>
          <p:cNvSpPr>
            <a:spLocks noGrp="1" noChangeArrowheads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GB" sz="6000" dirty="0">
                <a:latin typeface="Snap ITC" pitchFamily="82" charset="0"/>
              </a:rPr>
              <a:t>What do </a:t>
            </a:r>
            <a:r>
              <a:rPr lang="en-GB" sz="6000" b="1" u="sng" dirty="0">
                <a:solidFill>
                  <a:schemeClr val="accent1"/>
                </a:solidFill>
                <a:latin typeface="Snap ITC" pitchFamily="82" charset="0"/>
              </a:rPr>
              <a:t>you</a:t>
            </a:r>
            <a:r>
              <a:rPr lang="en-GB" sz="6000" dirty="0">
                <a:latin typeface="Snap ITC" pitchFamily="82" charset="0"/>
              </a:rPr>
              <a:t> think?</a:t>
            </a:r>
          </a:p>
        </p:txBody>
      </p:sp>
      <p:sp>
        <p:nvSpPr>
          <p:cNvPr id="1638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971600" y="1600200"/>
            <a:ext cx="7128792" cy="3773016"/>
          </a:xfrm>
          <a:solidFill>
            <a:schemeClr val="tx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endParaRPr lang="en-GB" dirty="0"/>
          </a:p>
          <a:p>
            <a:r>
              <a:rPr lang="en-GB" sz="3300" b="1" u="sng" dirty="0" smtClean="0">
                <a:latin typeface="Kristen ITC" pitchFamily="66" charset="0"/>
              </a:rPr>
              <a:t>Without talking </a:t>
            </a:r>
            <a:r>
              <a:rPr lang="en-GB" sz="3300" dirty="0" smtClean="0">
                <a:latin typeface="Kristen ITC" pitchFamily="66" charset="0"/>
              </a:rPr>
              <a:t>– spend a few minutes thinking about the question.</a:t>
            </a:r>
          </a:p>
          <a:p>
            <a:pPr marL="0" indent="0">
              <a:buNone/>
            </a:pPr>
            <a:endParaRPr lang="en-GB" sz="3300" dirty="0">
              <a:latin typeface="Kristen ITC" pitchFamily="66" charset="0"/>
            </a:endParaRPr>
          </a:p>
          <a:p>
            <a:r>
              <a:rPr lang="en-GB" sz="3300" dirty="0">
                <a:latin typeface="Kristen ITC" pitchFamily="66" charset="0"/>
              </a:rPr>
              <a:t>Explain your first </a:t>
            </a:r>
            <a:r>
              <a:rPr lang="en-GB" sz="3300" dirty="0" smtClean="0">
                <a:latin typeface="Kristen ITC" pitchFamily="66" charset="0"/>
              </a:rPr>
              <a:t>thoughts to your neighbour – </a:t>
            </a:r>
            <a:r>
              <a:rPr lang="en-GB" sz="3300" b="1" u="sng" dirty="0" smtClean="0">
                <a:solidFill>
                  <a:srgbClr val="FF0000"/>
                </a:solidFill>
                <a:latin typeface="Kristen ITC" pitchFamily="66" charset="0"/>
              </a:rPr>
              <a:t>1 minute</a:t>
            </a:r>
            <a:r>
              <a:rPr lang="en-GB" sz="3300" dirty="0" smtClean="0">
                <a:latin typeface="Kristen ITC" pitchFamily="66" charset="0"/>
              </a:rPr>
              <a:t>.</a:t>
            </a:r>
            <a:endParaRPr lang="en-GB" sz="3300" dirty="0">
              <a:latin typeface="Kristen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517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026"/>
          <p:cNvSpPr>
            <a:spLocks noGrp="1" noChangeArrowheads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GB" sz="6000" dirty="0" smtClean="0">
                <a:latin typeface="Snap ITC" pitchFamily="82" charset="0"/>
              </a:rPr>
              <a:t>Enquiry…</a:t>
            </a:r>
            <a:endParaRPr lang="en-GB" sz="6000" dirty="0">
              <a:latin typeface="Snap ITC" pitchFamily="82" charset="0"/>
            </a:endParaRPr>
          </a:p>
        </p:txBody>
      </p:sp>
      <p:sp>
        <p:nvSpPr>
          <p:cNvPr id="1638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971600" y="1600200"/>
            <a:ext cx="7128792" cy="3773016"/>
          </a:xfrm>
          <a:solidFill>
            <a:schemeClr val="tx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>
            <a:normAutofit/>
          </a:bodyPr>
          <a:lstStyle/>
          <a:p>
            <a:endParaRPr lang="en-GB" dirty="0" smtClean="0"/>
          </a:p>
          <a:p>
            <a:r>
              <a:rPr lang="en-GB" dirty="0" smtClean="0">
                <a:latin typeface="Kristen ITC" pitchFamily="66" charset="0"/>
              </a:rPr>
              <a:t>We are now going to begin a </a:t>
            </a:r>
            <a:r>
              <a:rPr lang="en-GB" dirty="0" smtClean="0">
                <a:solidFill>
                  <a:srgbClr val="FF0000"/>
                </a:solidFill>
                <a:latin typeface="Kristen ITC" pitchFamily="66" charset="0"/>
              </a:rPr>
              <a:t>‘community of enquiry’.</a:t>
            </a:r>
          </a:p>
          <a:p>
            <a:endParaRPr lang="en-GB" dirty="0">
              <a:latin typeface="Kristen ITC" pitchFamily="66" charset="0"/>
            </a:endParaRPr>
          </a:p>
          <a:p>
            <a:r>
              <a:rPr lang="en-GB" dirty="0" smtClean="0">
                <a:latin typeface="Kristen ITC" pitchFamily="66" charset="0"/>
              </a:rPr>
              <a:t>The teacher will </a:t>
            </a:r>
            <a:r>
              <a:rPr lang="en-GB" dirty="0" smtClean="0">
                <a:solidFill>
                  <a:srgbClr val="FF0000"/>
                </a:solidFill>
                <a:latin typeface="Kristen ITC" pitchFamily="66" charset="0"/>
              </a:rPr>
              <a:t>‘facilitate’ </a:t>
            </a:r>
            <a:r>
              <a:rPr lang="en-GB" dirty="0" smtClean="0">
                <a:latin typeface="Kristen ITC" pitchFamily="66" charset="0"/>
              </a:rPr>
              <a:t>the discussion</a:t>
            </a:r>
            <a:endParaRPr lang="en-GB" dirty="0">
              <a:latin typeface="Kristen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43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026"/>
          <p:cNvSpPr>
            <a:spLocks noGrp="1" noChangeArrowheads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GB" sz="6000" dirty="0" smtClean="0">
                <a:latin typeface="Snap ITC" pitchFamily="82" charset="0"/>
              </a:rPr>
              <a:t>Enquiry…</a:t>
            </a:r>
            <a:endParaRPr lang="en-GB" sz="6000" dirty="0">
              <a:latin typeface="Snap ITC" pitchFamily="82" charset="0"/>
            </a:endParaRPr>
          </a:p>
        </p:txBody>
      </p:sp>
      <p:sp>
        <p:nvSpPr>
          <p:cNvPr id="1638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971600" y="1600200"/>
            <a:ext cx="7128792" cy="820688"/>
          </a:xfrm>
          <a:solidFill>
            <a:schemeClr val="tx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>
            <a:normAutofit fontScale="77500" lnSpcReduction="20000"/>
          </a:bodyPr>
          <a:lstStyle/>
          <a:p>
            <a:endParaRPr lang="en-GB" dirty="0" smtClean="0">
              <a:latin typeface="Kristen ITC" pitchFamily="66" charset="0"/>
            </a:endParaRPr>
          </a:p>
          <a:p>
            <a:r>
              <a:rPr lang="en-GB" dirty="0" smtClean="0">
                <a:latin typeface="Kristen ITC" pitchFamily="66" charset="0"/>
              </a:rPr>
              <a:t>Remember our objectives…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763688" y="2708920"/>
            <a:ext cx="6851104" cy="33843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  <a:defRPr/>
            </a:pPr>
            <a:endParaRPr lang="en-GB" sz="2400" dirty="0" smtClean="0">
              <a:latin typeface="Kristen ITC" pitchFamily="66" charset="0"/>
            </a:endParaRPr>
          </a:p>
          <a:p>
            <a:pPr>
              <a:buFontTx/>
              <a:buChar char="-"/>
              <a:defRPr/>
            </a:pPr>
            <a:r>
              <a:rPr lang="en-GB" sz="2400" dirty="0" smtClean="0">
                <a:solidFill>
                  <a:srgbClr val="7030A0"/>
                </a:solidFill>
                <a:latin typeface="Kristen ITC" pitchFamily="66" charset="0"/>
              </a:rPr>
              <a:t>To work together to share ideas and solve problems</a:t>
            </a:r>
          </a:p>
          <a:p>
            <a:pPr marL="0" indent="0">
              <a:buNone/>
              <a:defRPr/>
            </a:pPr>
            <a:endParaRPr lang="en-GB" sz="2400" dirty="0" smtClean="0">
              <a:solidFill>
                <a:srgbClr val="7030A0"/>
              </a:solidFill>
              <a:latin typeface="Kristen ITC" pitchFamily="66" charset="0"/>
            </a:endParaRPr>
          </a:p>
          <a:p>
            <a:pPr>
              <a:buFontTx/>
              <a:buChar char="-"/>
              <a:defRPr/>
            </a:pPr>
            <a:r>
              <a:rPr lang="en-GB" sz="2400" dirty="0" smtClean="0">
                <a:solidFill>
                  <a:srgbClr val="7030A0"/>
                </a:solidFill>
                <a:latin typeface="Kristen ITC" pitchFamily="66" charset="0"/>
              </a:rPr>
              <a:t>To encourage and support others</a:t>
            </a:r>
          </a:p>
          <a:p>
            <a:pPr marL="0" indent="0">
              <a:buFont typeface="Arial" pitchFamily="34" charset="0"/>
              <a:buNone/>
              <a:defRPr/>
            </a:pPr>
            <a:endParaRPr lang="en-GB" sz="2400" dirty="0" smtClean="0">
              <a:solidFill>
                <a:srgbClr val="7030A0"/>
              </a:solidFill>
              <a:latin typeface="Kristen ITC" pitchFamily="66" charset="0"/>
            </a:endParaRPr>
          </a:p>
          <a:p>
            <a:pPr>
              <a:buFontTx/>
              <a:buChar char="-"/>
              <a:defRPr/>
            </a:pPr>
            <a:r>
              <a:rPr lang="en-GB" sz="2400" dirty="0" smtClean="0">
                <a:solidFill>
                  <a:srgbClr val="7030A0"/>
                </a:solidFill>
                <a:latin typeface="Kristen ITC" pitchFamily="66" charset="0"/>
              </a:rPr>
              <a:t>To listen closely</a:t>
            </a:r>
          </a:p>
          <a:p>
            <a:pPr marL="0" indent="0">
              <a:buFont typeface="Arial" pitchFamily="34" charset="0"/>
              <a:buNone/>
              <a:defRPr/>
            </a:pPr>
            <a:endParaRPr lang="en-GB" sz="2400" dirty="0" smtClean="0">
              <a:solidFill>
                <a:srgbClr val="7030A0"/>
              </a:solidFill>
              <a:latin typeface="Kristen ITC" pitchFamily="66" charset="0"/>
            </a:endParaRPr>
          </a:p>
          <a:p>
            <a:pPr>
              <a:buFontTx/>
              <a:buChar char="-"/>
              <a:defRPr/>
            </a:pPr>
            <a:r>
              <a:rPr lang="en-GB" sz="2400" dirty="0" smtClean="0">
                <a:solidFill>
                  <a:srgbClr val="7030A0"/>
                </a:solidFill>
                <a:latin typeface="Kristen ITC" pitchFamily="66" charset="0"/>
              </a:rPr>
              <a:t>To support ideas fully and clearly with evidence</a:t>
            </a:r>
          </a:p>
        </p:txBody>
      </p:sp>
    </p:spTree>
    <p:extLst>
      <p:ext uri="{BB962C8B-B14F-4D97-AF65-F5344CB8AC3E}">
        <p14:creationId xmlns:p14="http://schemas.microsoft.com/office/powerpoint/2010/main" val="3063956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en-GB" dirty="0">
                <a:latin typeface="Snap ITC" pitchFamily="82" charset="0"/>
              </a:rPr>
              <a:t>Final thoughts….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53136"/>
          </a:xfrm>
          <a:solidFill>
            <a:schemeClr val="tx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GB" sz="3600" dirty="0">
                <a:latin typeface="Ravie" pitchFamily="82" charset="0"/>
              </a:rPr>
              <a:t>At the end of the enquiry…</a:t>
            </a:r>
          </a:p>
          <a:p>
            <a:pPr>
              <a:lnSpc>
                <a:spcPct val="90000"/>
              </a:lnSpc>
              <a:buFontTx/>
              <a:buNone/>
            </a:pPr>
            <a:endParaRPr lang="en-GB" sz="3600" dirty="0">
              <a:latin typeface="Ravie" pitchFamily="82" charset="0"/>
            </a:endParaRPr>
          </a:p>
          <a:p>
            <a:pPr>
              <a:lnSpc>
                <a:spcPct val="90000"/>
              </a:lnSpc>
            </a:pPr>
            <a:r>
              <a:rPr lang="en-GB" sz="3600" dirty="0">
                <a:latin typeface="Tempus Sans ITC" pitchFamily="82" charset="0"/>
              </a:rPr>
              <a:t>Try to sum up what you think now</a:t>
            </a:r>
            <a:r>
              <a:rPr lang="en-GB" sz="3600" dirty="0" smtClean="0">
                <a:latin typeface="Tempus Sans ITC" pitchFamily="82" charset="0"/>
              </a:rPr>
              <a:t>.</a:t>
            </a:r>
            <a:endParaRPr lang="en-GB" sz="1600" dirty="0" smtClean="0">
              <a:latin typeface="Tempus Sans ITC" pitchFamily="82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GB" sz="3600" dirty="0" smtClean="0">
                <a:latin typeface="Tempus Sans ITC" pitchFamily="82" charset="0"/>
              </a:rPr>
              <a:t> </a:t>
            </a:r>
          </a:p>
          <a:p>
            <a:pPr lvl="2">
              <a:lnSpc>
                <a:spcPct val="90000"/>
              </a:lnSpc>
            </a:pPr>
            <a:r>
              <a:rPr lang="en-GB" sz="2800" dirty="0" smtClean="0">
                <a:latin typeface="Tempus Sans ITC" pitchFamily="82" charset="0"/>
              </a:rPr>
              <a:t>Have </a:t>
            </a:r>
            <a:r>
              <a:rPr lang="en-GB" sz="2800" dirty="0">
                <a:latin typeface="Tempus Sans ITC" pitchFamily="82" charset="0"/>
              </a:rPr>
              <a:t>you changed your mind</a:t>
            </a:r>
            <a:r>
              <a:rPr lang="en-GB" sz="2800" dirty="0" smtClean="0">
                <a:latin typeface="Tempus Sans ITC" pitchFamily="82" charset="0"/>
              </a:rPr>
              <a:t>?</a:t>
            </a:r>
          </a:p>
          <a:p>
            <a:pPr lvl="2">
              <a:lnSpc>
                <a:spcPct val="90000"/>
              </a:lnSpc>
            </a:pPr>
            <a:r>
              <a:rPr lang="en-GB" sz="2800" dirty="0" smtClean="0">
                <a:latin typeface="Tempus Sans ITC" pitchFamily="82" charset="0"/>
              </a:rPr>
              <a:t>Did we answer the question?</a:t>
            </a:r>
          </a:p>
          <a:p>
            <a:pPr lvl="2">
              <a:lnSpc>
                <a:spcPct val="90000"/>
              </a:lnSpc>
            </a:pPr>
            <a:r>
              <a:rPr lang="en-GB" sz="2800" dirty="0" smtClean="0">
                <a:latin typeface="Tempus Sans ITC" pitchFamily="82" charset="0"/>
              </a:rPr>
              <a:t>Did we meet our objectives?</a:t>
            </a:r>
            <a:endParaRPr lang="en-GB" sz="2800" dirty="0">
              <a:latin typeface="Tempus Sans ITC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00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139136" cy="1143000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l" eaLnBrk="1" hangingPunct="1"/>
            <a:r>
              <a:rPr lang="en-GB" sz="3600" b="1" dirty="0" smtClean="0">
                <a:effectLst/>
                <a:latin typeface="Kristen ITC" pitchFamily="66" charset="0"/>
              </a:rPr>
              <a:t>How did we do..?</a:t>
            </a:r>
          </a:p>
        </p:txBody>
      </p:sp>
      <p:sp>
        <p:nvSpPr>
          <p:cNvPr id="4" name="Rounded Rectangular Callout 3"/>
          <p:cNvSpPr/>
          <p:nvPr/>
        </p:nvSpPr>
        <p:spPr>
          <a:xfrm>
            <a:off x="604838" y="4919663"/>
            <a:ext cx="8059737" cy="1095375"/>
          </a:xfrm>
          <a:prstGeom prst="wedgeRoundRectCallout">
            <a:avLst>
              <a:gd name="adj1" fmla="val -54720"/>
              <a:gd name="adj2" fmla="val -9001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chemeClr val="tx1"/>
                </a:solidFill>
                <a:latin typeface="Kristen ITC" pitchFamily="66" charset="0"/>
              </a:rPr>
              <a:t>      </a:t>
            </a:r>
            <a:r>
              <a:rPr lang="en-GB" dirty="0">
                <a:solidFill>
                  <a:schemeClr val="tx1"/>
                </a:solidFill>
                <a:latin typeface="Kristen ITC" pitchFamily="66" charset="0"/>
              </a:rPr>
              <a:t>I will aim to use________ to help me to_________.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95338" y="5165725"/>
            <a:ext cx="1296987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 w="57150">
            <a:solidFill>
              <a:srgbClr val="00206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 dirty="0">
                <a:latin typeface="Kristen ITC" pitchFamily="66" charset="0"/>
              </a:rPr>
              <a:t>ASK</a:t>
            </a:r>
          </a:p>
        </p:txBody>
      </p:sp>
      <p:pic>
        <p:nvPicPr>
          <p:cNvPr id="3078" name="Picture 5" descr="best logo AT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66050" y="5006975"/>
            <a:ext cx="735013" cy="920750"/>
          </a:xfrm>
          <a:prstGeom prst="rect">
            <a:avLst/>
          </a:prstGeom>
          <a:noFill/>
          <a:ln w="5715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7" name="Picture 9" descr="traffic_light_faces_by_omegaxer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85113" y="134938"/>
            <a:ext cx="1028700" cy="28733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0" name="Rectangle 3"/>
          <p:cNvSpPr>
            <a:spLocks noGrp="1" noChangeArrowheads="1"/>
          </p:cNvSpPr>
          <p:nvPr>
            <p:ph idx="1"/>
          </p:nvPr>
        </p:nvSpPr>
        <p:spPr>
          <a:xfrm>
            <a:off x="795338" y="1625861"/>
            <a:ext cx="6779096" cy="2764904"/>
          </a:xfr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pPr eaLnBrk="1" hangingPunct="1">
              <a:buFontTx/>
              <a:buChar char="-"/>
              <a:defRPr/>
            </a:pPr>
            <a:endParaRPr lang="en-GB" sz="2400" dirty="0" smtClean="0">
              <a:effectLst/>
              <a:latin typeface="Kristen ITC" pitchFamily="66" charset="0"/>
            </a:endParaRPr>
          </a:p>
          <a:p>
            <a:pPr eaLnBrk="1" hangingPunct="1">
              <a:buFontTx/>
              <a:buChar char="-"/>
              <a:defRPr/>
            </a:pPr>
            <a:r>
              <a:rPr lang="en-GB" sz="2400" dirty="0" smtClean="0">
                <a:effectLst/>
                <a:latin typeface="Kristen ITC" pitchFamily="66" charset="0"/>
              </a:rPr>
              <a:t>To work together to share ideas and solve problems</a:t>
            </a:r>
          </a:p>
          <a:p>
            <a:pPr marL="0" indent="0" eaLnBrk="1" hangingPunct="1">
              <a:buNone/>
              <a:defRPr/>
            </a:pPr>
            <a:endParaRPr lang="en-GB" sz="2400" dirty="0" smtClean="0">
              <a:effectLst/>
              <a:latin typeface="Kristen ITC" pitchFamily="66" charset="0"/>
            </a:endParaRPr>
          </a:p>
          <a:p>
            <a:pPr>
              <a:buFontTx/>
              <a:buChar char="-"/>
              <a:defRPr/>
            </a:pPr>
            <a:r>
              <a:rPr lang="en-GB" sz="2400" dirty="0">
                <a:latin typeface="Kristen ITC" pitchFamily="66" charset="0"/>
              </a:rPr>
              <a:t>To encourage and support others</a:t>
            </a:r>
          </a:p>
          <a:p>
            <a:pPr marL="0" indent="0" eaLnBrk="1" hangingPunct="1">
              <a:buNone/>
              <a:defRPr/>
            </a:pPr>
            <a:endParaRPr lang="en-GB" sz="2400" dirty="0">
              <a:latin typeface="Kristen ITC" pitchFamily="66" charset="0"/>
            </a:endParaRPr>
          </a:p>
          <a:p>
            <a:pPr>
              <a:buFontTx/>
              <a:buChar char="-"/>
              <a:defRPr/>
            </a:pPr>
            <a:r>
              <a:rPr lang="en-GB" sz="2400" dirty="0" smtClean="0">
                <a:latin typeface="Kristen ITC" pitchFamily="66" charset="0"/>
              </a:rPr>
              <a:t>To listen closely</a:t>
            </a:r>
          </a:p>
          <a:p>
            <a:pPr marL="0" indent="0">
              <a:buNone/>
              <a:defRPr/>
            </a:pPr>
            <a:endParaRPr lang="en-GB" sz="2400" dirty="0">
              <a:latin typeface="Kristen ITC" pitchFamily="66" charset="0"/>
            </a:endParaRPr>
          </a:p>
          <a:p>
            <a:pPr eaLnBrk="1" hangingPunct="1">
              <a:buFontTx/>
              <a:buChar char="-"/>
              <a:defRPr/>
            </a:pPr>
            <a:r>
              <a:rPr lang="en-GB" sz="2400" dirty="0" smtClean="0">
                <a:effectLst/>
                <a:latin typeface="Kristen ITC" pitchFamily="66" charset="0"/>
              </a:rPr>
              <a:t>To support ideas fully and clearly with evidence</a:t>
            </a:r>
          </a:p>
        </p:txBody>
      </p:sp>
    </p:spTree>
    <p:extLst>
      <p:ext uri="{BB962C8B-B14F-4D97-AF65-F5344CB8AC3E}">
        <p14:creationId xmlns:p14="http://schemas.microsoft.com/office/powerpoint/2010/main" val="3429633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eaLnBrk="1" hangingPunct="1"/>
            <a:r>
              <a:rPr lang="en-GB" sz="3600" b="1" u="sng" dirty="0" smtClean="0">
                <a:latin typeface="Kristen ITC" pitchFamily="66" charset="0"/>
              </a:rPr>
              <a:t>Date</a:t>
            </a:r>
            <a:r>
              <a:rPr lang="en-GB" sz="3600" b="1" u="sng" dirty="0" smtClean="0">
                <a:effectLst/>
                <a:latin typeface="Kristen ITC" pitchFamily="66" charset="0"/>
              </a:rPr>
              <a:t/>
            </a:r>
            <a:br>
              <a:rPr lang="en-GB" sz="3600" b="1" u="sng" dirty="0" smtClean="0">
                <a:effectLst/>
                <a:latin typeface="Kristen ITC" pitchFamily="66" charset="0"/>
              </a:rPr>
            </a:br>
            <a:r>
              <a:rPr lang="en-GB" sz="3600" b="1" u="sng" dirty="0" smtClean="0">
                <a:effectLst/>
                <a:latin typeface="Kristen ITC" pitchFamily="66" charset="0"/>
              </a:rPr>
              <a:t>Learning Objectives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9632" y="1556792"/>
            <a:ext cx="6851104" cy="3384376"/>
          </a:xfr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pPr eaLnBrk="1" hangingPunct="1">
              <a:buFontTx/>
              <a:buChar char="-"/>
              <a:defRPr/>
            </a:pPr>
            <a:endParaRPr lang="en-GB" sz="2400" dirty="0" smtClean="0">
              <a:effectLst/>
              <a:latin typeface="Kristen ITC" pitchFamily="66" charset="0"/>
            </a:endParaRPr>
          </a:p>
          <a:p>
            <a:pPr eaLnBrk="1" hangingPunct="1">
              <a:buFontTx/>
              <a:buChar char="-"/>
              <a:defRPr/>
            </a:pPr>
            <a:r>
              <a:rPr lang="en-GB" sz="2400" dirty="0" smtClean="0">
                <a:effectLst/>
                <a:latin typeface="Kristen ITC" pitchFamily="66" charset="0"/>
              </a:rPr>
              <a:t>To work together to share ideas and solve problems</a:t>
            </a:r>
          </a:p>
          <a:p>
            <a:pPr marL="0" indent="0" eaLnBrk="1" hangingPunct="1">
              <a:buNone/>
              <a:defRPr/>
            </a:pPr>
            <a:endParaRPr lang="en-GB" sz="2400" dirty="0" smtClean="0">
              <a:effectLst/>
              <a:latin typeface="Kristen ITC" pitchFamily="66" charset="0"/>
            </a:endParaRPr>
          </a:p>
          <a:p>
            <a:pPr>
              <a:buFontTx/>
              <a:buChar char="-"/>
              <a:defRPr/>
            </a:pPr>
            <a:r>
              <a:rPr lang="en-GB" sz="2400" dirty="0">
                <a:latin typeface="Kristen ITC" pitchFamily="66" charset="0"/>
              </a:rPr>
              <a:t>To encourage and support others</a:t>
            </a:r>
          </a:p>
          <a:p>
            <a:pPr marL="0" indent="0" eaLnBrk="1" hangingPunct="1">
              <a:buNone/>
              <a:defRPr/>
            </a:pPr>
            <a:endParaRPr lang="en-GB" sz="2400" dirty="0">
              <a:latin typeface="Kristen ITC" pitchFamily="66" charset="0"/>
            </a:endParaRPr>
          </a:p>
          <a:p>
            <a:pPr>
              <a:buFontTx/>
              <a:buChar char="-"/>
              <a:defRPr/>
            </a:pPr>
            <a:r>
              <a:rPr lang="en-GB" sz="2400" dirty="0" smtClean="0">
                <a:latin typeface="Kristen ITC" pitchFamily="66" charset="0"/>
              </a:rPr>
              <a:t>To listen closely</a:t>
            </a:r>
          </a:p>
          <a:p>
            <a:pPr marL="0" indent="0">
              <a:buNone/>
              <a:defRPr/>
            </a:pPr>
            <a:endParaRPr lang="en-GB" sz="2400" dirty="0">
              <a:latin typeface="Kristen ITC" pitchFamily="66" charset="0"/>
            </a:endParaRPr>
          </a:p>
          <a:p>
            <a:pPr eaLnBrk="1" hangingPunct="1">
              <a:buFontTx/>
              <a:buChar char="-"/>
              <a:defRPr/>
            </a:pPr>
            <a:r>
              <a:rPr lang="en-GB" sz="2400" dirty="0" smtClean="0">
                <a:effectLst/>
                <a:latin typeface="Kristen ITC" pitchFamily="66" charset="0"/>
              </a:rPr>
              <a:t>To support ideas fully and clearly with evidence</a:t>
            </a:r>
          </a:p>
        </p:txBody>
      </p:sp>
      <p:sp>
        <p:nvSpPr>
          <p:cNvPr id="4" name="Rounded Rectangular Callout 3"/>
          <p:cNvSpPr/>
          <p:nvPr/>
        </p:nvSpPr>
        <p:spPr>
          <a:xfrm>
            <a:off x="611560" y="5157192"/>
            <a:ext cx="8059737" cy="1095375"/>
          </a:xfrm>
          <a:prstGeom prst="wedgeRoundRectCallout">
            <a:avLst>
              <a:gd name="adj1" fmla="val -54720"/>
              <a:gd name="adj2" fmla="val -9001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chemeClr val="tx1"/>
                </a:solidFill>
                <a:latin typeface="Kristen ITC" pitchFamily="66" charset="0"/>
              </a:rPr>
              <a:t>      </a:t>
            </a:r>
            <a:r>
              <a:rPr lang="en-GB" dirty="0">
                <a:solidFill>
                  <a:schemeClr val="tx1"/>
                </a:solidFill>
                <a:latin typeface="Kristen ITC" pitchFamily="66" charset="0"/>
              </a:rPr>
              <a:t>I will aim to use________ to help me to_________.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7584" y="5373216"/>
            <a:ext cx="1296987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 w="57150">
            <a:solidFill>
              <a:srgbClr val="00206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 dirty="0">
                <a:latin typeface="Kristen ITC" pitchFamily="66" charset="0"/>
              </a:rPr>
              <a:t>ASK</a:t>
            </a:r>
          </a:p>
        </p:txBody>
      </p:sp>
      <p:pic>
        <p:nvPicPr>
          <p:cNvPr id="3078" name="Picture 5" descr="best logo AT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5229200"/>
            <a:ext cx="735013" cy="920750"/>
          </a:xfrm>
          <a:prstGeom prst="rect">
            <a:avLst/>
          </a:prstGeom>
          <a:noFill/>
          <a:ln w="57150">
            <a:solidFill>
              <a:srgbClr val="00206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1"/>
          <p:cNvSpPr/>
          <p:nvPr/>
        </p:nvSpPr>
        <p:spPr>
          <a:xfrm>
            <a:off x="1475656" y="908720"/>
            <a:ext cx="5904656" cy="4392488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 smtClean="0">
                <a:solidFill>
                  <a:srgbClr val="FF0000"/>
                </a:solidFill>
                <a:latin typeface="Kristen ITC" pitchFamily="66" charset="0"/>
              </a:rPr>
              <a:t>War</a:t>
            </a:r>
          </a:p>
          <a:p>
            <a:pPr algn="ctr"/>
            <a:endParaRPr lang="en-GB" sz="4000" dirty="0">
              <a:solidFill>
                <a:srgbClr val="FF0000"/>
              </a:solidFill>
              <a:latin typeface="Kristen ITC" pitchFamily="66" charset="0"/>
            </a:endParaRPr>
          </a:p>
          <a:p>
            <a:pPr algn="ctr"/>
            <a:r>
              <a:rPr lang="en-GB" sz="2000" dirty="0" smtClean="0">
                <a:solidFill>
                  <a:srgbClr val="FF0000"/>
                </a:solidFill>
                <a:latin typeface="Kristen ITC" pitchFamily="66" charset="0"/>
              </a:rPr>
              <a:t>What are your initial reactions to this word? </a:t>
            </a:r>
          </a:p>
          <a:p>
            <a:pPr algn="ctr"/>
            <a:endParaRPr lang="en-GB" sz="2000" dirty="0">
              <a:solidFill>
                <a:srgbClr val="FF0000"/>
              </a:solidFill>
              <a:latin typeface="Kristen ITC" pitchFamily="66" charset="0"/>
            </a:endParaRPr>
          </a:p>
          <a:p>
            <a:pPr algn="ctr"/>
            <a:r>
              <a:rPr lang="en-GB" sz="2000" smtClean="0">
                <a:solidFill>
                  <a:srgbClr val="FF0000"/>
                </a:solidFill>
                <a:latin typeface="Kristen ITC" pitchFamily="66" charset="0"/>
              </a:rPr>
              <a:t>Why?</a:t>
            </a:r>
            <a:endParaRPr lang="en-GB" sz="2000" dirty="0">
              <a:solidFill>
                <a:srgbClr val="FF0000"/>
              </a:solidFill>
              <a:latin typeface="Kristen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913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332656"/>
            <a:ext cx="7772400" cy="1143000"/>
          </a:xfrm>
          <a:solidFill>
            <a:schemeClr val="tx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GB" dirty="0">
                <a:latin typeface="Snap ITC" pitchFamily="82" charset="0"/>
              </a:rPr>
              <a:t>A community of enquiry!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1"/>
            <a:ext cx="8229600" cy="2980927"/>
          </a:xfrm>
          <a:solidFill>
            <a:schemeClr val="bg1">
              <a:lumMod val="85000"/>
            </a:schemeClr>
          </a:solidFill>
          <a:ln w="28575"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endParaRPr lang="en-GB" dirty="0" smtClean="0">
              <a:latin typeface="Tempus Sans ITC" pitchFamily="82" charset="0"/>
            </a:endParaRPr>
          </a:p>
          <a:p>
            <a:r>
              <a:rPr lang="en-GB" dirty="0" smtClean="0">
                <a:latin typeface="Tempus Sans ITC" pitchFamily="82" charset="0"/>
              </a:rPr>
              <a:t>Today </a:t>
            </a:r>
            <a:r>
              <a:rPr lang="en-GB" dirty="0">
                <a:latin typeface="Tempus Sans ITC" pitchFamily="82" charset="0"/>
              </a:rPr>
              <a:t>you are going to be involved in a ‘community of enquiry’ </a:t>
            </a:r>
            <a:r>
              <a:rPr lang="en-GB" dirty="0" smtClean="0">
                <a:latin typeface="Tempus Sans ITC" pitchFamily="82" charset="0"/>
              </a:rPr>
              <a:t>……</a:t>
            </a:r>
          </a:p>
          <a:p>
            <a:endParaRPr lang="en-GB" dirty="0">
              <a:latin typeface="Tempus Sans ITC" pitchFamily="82" charset="0"/>
            </a:endParaRPr>
          </a:p>
          <a:p>
            <a:pPr lvl="2"/>
            <a:r>
              <a:rPr lang="en-GB" sz="4800" dirty="0">
                <a:latin typeface="Tempus Sans ITC" pitchFamily="82" charset="0"/>
              </a:rPr>
              <a:t>You are going to be thinking HARD!!!</a:t>
            </a:r>
          </a:p>
        </p:txBody>
      </p:sp>
      <p:sp>
        <p:nvSpPr>
          <p:cNvPr id="4" name="Rounded Rectangular Callout 3"/>
          <p:cNvSpPr/>
          <p:nvPr/>
        </p:nvSpPr>
        <p:spPr>
          <a:xfrm>
            <a:off x="2987824" y="4944576"/>
            <a:ext cx="5328592" cy="1724784"/>
          </a:xfrm>
          <a:prstGeom prst="wedgeRoundRectCallout">
            <a:avLst>
              <a:gd name="adj1" fmla="val 61858"/>
              <a:gd name="adj2" fmla="val -51183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smtClean="0">
                <a:solidFill>
                  <a:schemeClr val="tx1"/>
                </a:solidFill>
                <a:latin typeface="Kristen ITC" pitchFamily="66" charset="0"/>
              </a:rPr>
              <a:t>You may end up in </a:t>
            </a:r>
            <a:r>
              <a:rPr lang="en-GB" sz="2400" b="1" u="sng" dirty="0" smtClean="0">
                <a:solidFill>
                  <a:schemeClr val="tx1"/>
                </a:solidFill>
                <a:latin typeface="Kristen ITC" pitchFamily="66" charset="0"/>
              </a:rPr>
              <a:t>‘The Pit’…..</a:t>
            </a:r>
            <a:endParaRPr lang="en-GB" sz="2400" b="1" u="sng" dirty="0">
              <a:solidFill>
                <a:schemeClr val="tx1"/>
              </a:solidFill>
              <a:latin typeface="Kristen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440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en-GB" dirty="0">
                <a:latin typeface="Snap ITC" pitchFamily="82" charset="0"/>
              </a:rPr>
              <a:t>Remember to…</a:t>
            </a:r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838200" y="1905000"/>
            <a:ext cx="7543800" cy="429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/>
          </a:p>
          <a:p>
            <a:pPr>
              <a:spcBef>
                <a:spcPct val="50000"/>
              </a:spcBef>
            </a:pPr>
            <a:endParaRPr lang="en-GB"/>
          </a:p>
          <a:p>
            <a:pPr>
              <a:spcBef>
                <a:spcPct val="50000"/>
              </a:spcBef>
            </a:pPr>
            <a:endParaRPr lang="en-GB"/>
          </a:p>
          <a:p>
            <a:pPr>
              <a:spcBef>
                <a:spcPct val="50000"/>
              </a:spcBef>
            </a:pPr>
            <a:endParaRPr lang="en-GB"/>
          </a:p>
          <a:p>
            <a:pPr>
              <a:spcBef>
                <a:spcPct val="50000"/>
              </a:spcBef>
            </a:pPr>
            <a:endParaRPr lang="en-GB"/>
          </a:p>
          <a:p>
            <a:pPr>
              <a:spcBef>
                <a:spcPct val="50000"/>
              </a:spcBef>
            </a:pPr>
            <a:endParaRPr lang="en-GB"/>
          </a:p>
          <a:p>
            <a:pPr>
              <a:spcBef>
                <a:spcPct val="50000"/>
              </a:spcBef>
            </a:pPr>
            <a:endParaRPr lang="en-GB"/>
          </a:p>
          <a:p>
            <a:pPr>
              <a:spcBef>
                <a:spcPct val="50000"/>
              </a:spcBef>
            </a:pPr>
            <a:endParaRPr lang="en-GB"/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2743200" y="2895600"/>
            <a:ext cx="25908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200" b="1" u="sng">
                <a:latin typeface="Ravie" pitchFamily="82" charset="0"/>
              </a:rPr>
              <a:t>Enquiry</a:t>
            </a:r>
          </a:p>
          <a:p>
            <a:pPr>
              <a:spcBef>
                <a:spcPct val="50000"/>
              </a:spcBef>
            </a:pPr>
            <a:endParaRPr lang="en-GB" sz="3200"/>
          </a:p>
        </p:txBody>
      </p: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457200" y="1981200"/>
            <a:ext cx="2438400" cy="1190625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tx1"/>
            </a:solidFill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600" b="1" dirty="0">
                <a:latin typeface="Tempus Sans ITC" pitchFamily="82" charset="0"/>
              </a:rPr>
              <a:t>Ask questions</a:t>
            </a:r>
          </a:p>
        </p:txBody>
      </p:sp>
      <p:sp>
        <p:nvSpPr>
          <p:cNvPr id="1032" name="Text Box 8"/>
          <p:cNvSpPr txBox="1">
            <a:spLocks noChangeArrowheads="1"/>
          </p:cNvSpPr>
          <p:nvPr/>
        </p:nvSpPr>
        <p:spPr bwMode="auto">
          <a:xfrm>
            <a:off x="609600" y="4267200"/>
            <a:ext cx="198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033" name="Text Box 9"/>
          <p:cNvSpPr txBox="1">
            <a:spLocks noChangeArrowheads="1"/>
          </p:cNvSpPr>
          <p:nvPr/>
        </p:nvSpPr>
        <p:spPr bwMode="auto">
          <a:xfrm>
            <a:off x="609600" y="3657600"/>
            <a:ext cx="2590800" cy="1739900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tx1"/>
            </a:solidFill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600" b="1" dirty="0">
                <a:latin typeface="Tempus Sans ITC" pitchFamily="82" charset="0"/>
              </a:rPr>
              <a:t>Say when you are in ‘The Pit’!</a:t>
            </a:r>
          </a:p>
        </p:txBody>
      </p:sp>
      <p:sp>
        <p:nvSpPr>
          <p:cNvPr id="1034" name="Text Box 10"/>
          <p:cNvSpPr txBox="1">
            <a:spLocks noChangeArrowheads="1"/>
          </p:cNvSpPr>
          <p:nvPr/>
        </p:nvSpPr>
        <p:spPr bwMode="auto">
          <a:xfrm>
            <a:off x="3124200" y="1484784"/>
            <a:ext cx="2895600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/>
            </a:solidFill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600" b="1" dirty="0">
                <a:latin typeface="Tempus Sans ITC" pitchFamily="82" charset="0"/>
              </a:rPr>
              <a:t>Listen closely to others</a:t>
            </a:r>
          </a:p>
        </p:txBody>
      </p:sp>
      <p:sp>
        <p:nvSpPr>
          <p:cNvPr id="1036" name="Text Box 12"/>
          <p:cNvSpPr txBox="1">
            <a:spLocks noChangeArrowheads="1"/>
          </p:cNvSpPr>
          <p:nvPr/>
        </p:nvSpPr>
        <p:spPr bwMode="auto">
          <a:xfrm>
            <a:off x="3581400" y="4800600"/>
            <a:ext cx="1905000" cy="1190625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tx1"/>
            </a:solidFill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600" b="1" dirty="0">
                <a:latin typeface="Tempus Sans ITC" pitchFamily="82" charset="0"/>
              </a:rPr>
              <a:t>Give reasons</a:t>
            </a:r>
          </a:p>
        </p:txBody>
      </p:sp>
      <p:sp>
        <p:nvSpPr>
          <p:cNvPr id="1037" name="Text Box 13"/>
          <p:cNvSpPr txBox="1">
            <a:spLocks noChangeArrowheads="1"/>
          </p:cNvSpPr>
          <p:nvPr/>
        </p:nvSpPr>
        <p:spPr bwMode="auto">
          <a:xfrm>
            <a:off x="6019800" y="4267200"/>
            <a:ext cx="2667000" cy="1190625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tx1"/>
            </a:solidFill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600" b="1" dirty="0">
                <a:latin typeface="Tempus Sans ITC" pitchFamily="82" charset="0"/>
              </a:rPr>
              <a:t>Agree and disagree</a:t>
            </a:r>
          </a:p>
        </p:txBody>
      </p:sp>
      <p:sp>
        <p:nvSpPr>
          <p:cNvPr id="1038" name="Line 14"/>
          <p:cNvSpPr>
            <a:spLocks noChangeShapeType="1"/>
          </p:cNvSpPr>
          <p:nvPr/>
        </p:nvSpPr>
        <p:spPr bwMode="auto">
          <a:xfrm flipH="1" flipV="1">
            <a:off x="1905000" y="2362200"/>
            <a:ext cx="1219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GB"/>
          </a:p>
        </p:txBody>
      </p:sp>
      <p:sp>
        <p:nvSpPr>
          <p:cNvPr id="1039" name="Line 15"/>
          <p:cNvSpPr>
            <a:spLocks noChangeShapeType="1"/>
          </p:cNvSpPr>
          <p:nvPr/>
        </p:nvSpPr>
        <p:spPr bwMode="auto">
          <a:xfrm flipV="1">
            <a:off x="4724400" y="2514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GB"/>
          </a:p>
        </p:txBody>
      </p:sp>
      <p:sp>
        <p:nvSpPr>
          <p:cNvPr id="1041" name="Line 17"/>
          <p:cNvSpPr>
            <a:spLocks noChangeShapeType="1"/>
          </p:cNvSpPr>
          <p:nvPr/>
        </p:nvSpPr>
        <p:spPr bwMode="auto">
          <a:xfrm flipH="1">
            <a:off x="2590800" y="3505200"/>
            <a:ext cx="7620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GB"/>
          </a:p>
        </p:txBody>
      </p:sp>
      <p:sp>
        <p:nvSpPr>
          <p:cNvPr id="1042" name="Line 18"/>
          <p:cNvSpPr>
            <a:spLocks noChangeShapeType="1"/>
          </p:cNvSpPr>
          <p:nvPr/>
        </p:nvSpPr>
        <p:spPr bwMode="auto">
          <a:xfrm>
            <a:off x="4038600" y="3505200"/>
            <a:ext cx="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GB"/>
          </a:p>
        </p:txBody>
      </p:sp>
      <p:sp>
        <p:nvSpPr>
          <p:cNvPr id="1043" name="Line 19"/>
          <p:cNvSpPr>
            <a:spLocks noChangeShapeType="1"/>
          </p:cNvSpPr>
          <p:nvPr/>
        </p:nvSpPr>
        <p:spPr bwMode="auto">
          <a:xfrm>
            <a:off x="4876800" y="3505200"/>
            <a:ext cx="11430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GB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 flipV="1">
            <a:off x="5181600" y="2971800"/>
            <a:ext cx="838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GB"/>
          </a:p>
        </p:txBody>
      </p:sp>
      <p:sp>
        <p:nvSpPr>
          <p:cNvPr id="1045" name="Text Box 21"/>
          <p:cNvSpPr txBox="1">
            <a:spLocks noChangeArrowheads="1"/>
          </p:cNvSpPr>
          <p:nvPr/>
        </p:nvSpPr>
        <p:spPr bwMode="auto">
          <a:xfrm>
            <a:off x="6172200" y="2209800"/>
            <a:ext cx="2819400" cy="1190625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tx1"/>
            </a:solidFill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600" b="1" dirty="0">
                <a:latin typeface="Tempus Sans ITC" pitchFamily="82" charset="0"/>
              </a:rPr>
              <a:t>Explain your ideas</a:t>
            </a:r>
          </a:p>
        </p:txBody>
      </p:sp>
    </p:spTree>
    <p:extLst>
      <p:ext uri="{BB962C8B-B14F-4D97-AF65-F5344CB8AC3E}">
        <p14:creationId xmlns:p14="http://schemas.microsoft.com/office/powerpoint/2010/main" val="3395846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0" grpId="0" animBg="1"/>
      <p:bldP spid="1033" grpId="0" animBg="1"/>
      <p:bldP spid="1034" grpId="0" animBg="1"/>
      <p:bldP spid="1036" grpId="0" animBg="1"/>
      <p:bldP spid="1037" grpId="0" animBg="1"/>
      <p:bldP spid="104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026"/>
          <p:cNvSpPr>
            <a:spLocks noGrp="1" noChangeArrowheads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GB" sz="6000" dirty="0" smtClean="0">
                <a:latin typeface="Snap ITC" pitchFamily="82" charset="0"/>
              </a:rPr>
              <a:t>Choosing a question</a:t>
            </a:r>
            <a:endParaRPr lang="en-GB" sz="6000" dirty="0">
              <a:latin typeface="Snap ITC" pitchFamily="82" charset="0"/>
            </a:endParaRPr>
          </a:p>
        </p:txBody>
      </p:sp>
      <p:sp>
        <p:nvSpPr>
          <p:cNvPr id="1638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971600" y="1600200"/>
            <a:ext cx="7128792" cy="3484984"/>
          </a:xfrm>
          <a:solidFill>
            <a:schemeClr val="tx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GB" sz="1200" dirty="0"/>
          </a:p>
          <a:p>
            <a:r>
              <a:rPr lang="en-GB" sz="2000" dirty="0" smtClean="0">
                <a:latin typeface="Tempus Sans ITC" pitchFamily="82" charset="0"/>
              </a:rPr>
              <a:t>Read the following questions carefully – </a:t>
            </a:r>
            <a:r>
              <a:rPr lang="en-GB" sz="2000" b="1" u="sng" dirty="0" smtClean="0">
                <a:latin typeface="Tempus Sans ITC" pitchFamily="82" charset="0"/>
              </a:rPr>
              <a:t>without talking</a:t>
            </a:r>
          </a:p>
          <a:p>
            <a:endParaRPr lang="en-GB" sz="2000" b="1" u="sng" dirty="0">
              <a:latin typeface="Tempus Sans ITC" pitchFamily="82" charset="0"/>
            </a:endParaRPr>
          </a:p>
          <a:p>
            <a:r>
              <a:rPr lang="en-GB" sz="2000" b="1" u="sng" dirty="0" smtClean="0">
                <a:latin typeface="Tempus Sans ITC" pitchFamily="82" charset="0"/>
              </a:rPr>
              <a:t>Alone</a:t>
            </a:r>
            <a:r>
              <a:rPr lang="en-GB" sz="2000" dirty="0" smtClean="0">
                <a:latin typeface="Tempus Sans ITC" pitchFamily="82" charset="0"/>
              </a:rPr>
              <a:t>, decide which one you feel will present the best discussion.</a:t>
            </a:r>
          </a:p>
          <a:p>
            <a:pPr marL="0" indent="0">
              <a:buNone/>
            </a:pPr>
            <a:endParaRPr lang="en-GB" sz="2000" dirty="0" smtClean="0">
              <a:latin typeface="Tempus Sans ITC" pitchFamily="82" charset="0"/>
            </a:endParaRPr>
          </a:p>
          <a:p>
            <a:pPr lvl="1"/>
            <a:r>
              <a:rPr lang="en-GB" sz="2000" b="1" dirty="0" smtClean="0">
                <a:latin typeface="Tempus Sans ITC" pitchFamily="82" charset="0"/>
              </a:rPr>
              <a:t>Which one do you have strong views on?</a:t>
            </a:r>
          </a:p>
          <a:p>
            <a:pPr lvl="1"/>
            <a:r>
              <a:rPr lang="en-GB" sz="2000" b="1" dirty="0" smtClean="0">
                <a:latin typeface="Tempus Sans ITC" pitchFamily="82" charset="0"/>
              </a:rPr>
              <a:t>Which one will raise more questions?</a:t>
            </a:r>
          </a:p>
          <a:p>
            <a:pPr lvl="1"/>
            <a:r>
              <a:rPr lang="en-GB" sz="2000" b="1" dirty="0" smtClean="0">
                <a:latin typeface="Tempus Sans ITC" pitchFamily="82" charset="0"/>
              </a:rPr>
              <a:t>Which one will make the class think most?</a:t>
            </a:r>
          </a:p>
          <a:p>
            <a:pPr lvl="1"/>
            <a:r>
              <a:rPr lang="en-GB" sz="2000" b="1" dirty="0" smtClean="0">
                <a:latin typeface="Tempus Sans ITC" pitchFamily="82" charset="0"/>
              </a:rPr>
              <a:t>What are the most important words – why?</a:t>
            </a:r>
          </a:p>
          <a:p>
            <a:endParaRPr lang="en-GB" sz="3600" dirty="0">
              <a:latin typeface="Tempus Sans ITC" pitchFamily="82" charset="0"/>
            </a:endParaRPr>
          </a:p>
        </p:txBody>
      </p:sp>
      <p:sp>
        <p:nvSpPr>
          <p:cNvPr id="4" name="Rounded Rectangular Callout 3"/>
          <p:cNvSpPr/>
          <p:nvPr/>
        </p:nvSpPr>
        <p:spPr>
          <a:xfrm>
            <a:off x="2915816" y="5368608"/>
            <a:ext cx="5328592" cy="1296144"/>
          </a:xfrm>
          <a:prstGeom prst="wedgeRoundRectCallout">
            <a:avLst>
              <a:gd name="adj1" fmla="val 61858"/>
              <a:gd name="adj2" fmla="val -51183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smtClean="0">
                <a:solidFill>
                  <a:schemeClr val="tx1"/>
                </a:solidFill>
                <a:latin typeface="Kristen ITC" pitchFamily="66" charset="0"/>
              </a:rPr>
              <a:t>We will spend a few minutes discussing each question before we vote… </a:t>
            </a:r>
            <a:endParaRPr lang="en-GB" sz="2000" dirty="0">
              <a:solidFill>
                <a:schemeClr val="tx1"/>
              </a:solidFill>
              <a:latin typeface="Kristen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432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026"/>
          <p:cNvSpPr>
            <a:spLocks noGrp="1" noChangeArrowheads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GB" sz="6000" dirty="0" smtClean="0">
                <a:latin typeface="Snap ITC" pitchFamily="82" charset="0"/>
              </a:rPr>
              <a:t>Question 1</a:t>
            </a:r>
            <a:endParaRPr lang="en-GB" sz="6000" dirty="0">
              <a:latin typeface="Snap ITC" pitchFamily="82" charset="0"/>
            </a:endParaRPr>
          </a:p>
        </p:txBody>
      </p:sp>
      <p:sp>
        <p:nvSpPr>
          <p:cNvPr id="1638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971600" y="1600200"/>
            <a:ext cx="7128792" cy="2836911"/>
          </a:xfrm>
          <a:solidFill>
            <a:schemeClr val="tx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>
            <a:normAutofit/>
          </a:bodyPr>
          <a:lstStyle/>
          <a:p>
            <a:endParaRPr lang="en-GB" dirty="0"/>
          </a:p>
          <a:p>
            <a:pPr marL="0" indent="0" algn="ctr">
              <a:buNone/>
            </a:pPr>
            <a:r>
              <a:rPr lang="en-GB" sz="5400" dirty="0" smtClean="0">
                <a:latin typeface="Kristen ITC" pitchFamily="66" charset="0"/>
              </a:rPr>
              <a:t>What is a war?</a:t>
            </a:r>
            <a:endParaRPr lang="en-GB" sz="5400" dirty="0">
              <a:latin typeface="Kristen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392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026"/>
          <p:cNvSpPr>
            <a:spLocks noGrp="1" noChangeArrowheads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GB" sz="6000" dirty="0" smtClean="0">
                <a:latin typeface="Snap ITC" pitchFamily="82" charset="0"/>
              </a:rPr>
              <a:t>Question 2</a:t>
            </a:r>
            <a:endParaRPr lang="en-GB" sz="6000" dirty="0">
              <a:latin typeface="Snap ITC" pitchFamily="82" charset="0"/>
            </a:endParaRPr>
          </a:p>
        </p:txBody>
      </p:sp>
      <p:sp>
        <p:nvSpPr>
          <p:cNvPr id="1638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971600" y="1600200"/>
            <a:ext cx="7128792" cy="2836911"/>
          </a:xfrm>
          <a:solidFill>
            <a:schemeClr val="tx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>
            <a:normAutofit/>
          </a:bodyPr>
          <a:lstStyle/>
          <a:p>
            <a:endParaRPr lang="en-GB" sz="5400" dirty="0"/>
          </a:p>
          <a:p>
            <a:pPr marL="0" indent="0" algn="ctr">
              <a:buNone/>
            </a:pPr>
            <a:r>
              <a:rPr lang="en-GB" sz="5400" dirty="0" smtClean="0">
                <a:latin typeface="Kristen ITC" pitchFamily="66" charset="0"/>
              </a:rPr>
              <a:t>How do you know which side is ‘right’?</a:t>
            </a:r>
            <a:endParaRPr lang="en-GB" sz="5400" dirty="0">
              <a:latin typeface="Kristen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45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026"/>
          <p:cNvSpPr>
            <a:spLocks noGrp="1" noChangeArrowheads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GB" sz="6000" dirty="0" smtClean="0">
                <a:latin typeface="Snap ITC" pitchFamily="82" charset="0"/>
              </a:rPr>
              <a:t>Question 3</a:t>
            </a:r>
            <a:endParaRPr lang="en-GB" sz="6000" dirty="0">
              <a:latin typeface="Snap ITC" pitchFamily="82" charset="0"/>
            </a:endParaRPr>
          </a:p>
        </p:txBody>
      </p:sp>
      <p:sp>
        <p:nvSpPr>
          <p:cNvPr id="1638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971600" y="1600200"/>
            <a:ext cx="7128792" cy="3629000"/>
          </a:xfrm>
          <a:solidFill>
            <a:schemeClr val="tx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>
            <a:normAutofit/>
          </a:bodyPr>
          <a:lstStyle/>
          <a:p>
            <a:endParaRPr lang="en-GB" sz="5400" dirty="0">
              <a:latin typeface="Kristen ITC" pitchFamily="66" charset="0"/>
            </a:endParaRPr>
          </a:p>
          <a:p>
            <a:pPr marL="0" indent="0" algn="ctr">
              <a:buNone/>
            </a:pPr>
            <a:r>
              <a:rPr lang="en-GB" sz="4000" dirty="0" smtClean="0">
                <a:latin typeface="Kristen ITC" pitchFamily="66" charset="0"/>
              </a:rPr>
              <a:t>Is it better to give in and be safe, or to fight and risk losing your life?</a:t>
            </a:r>
            <a:endParaRPr lang="en-GB" sz="4000" dirty="0">
              <a:latin typeface="Kristen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755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4796</TotalTime>
  <Words>451</Words>
  <Application>Microsoft Office PowerPoint</Application>
  <PresentationFormat>On-screen Show (4:3)</PresentationFormat>
  <Paragraphs>128</Paragraphs>
  <Slides>18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Escape and evasion! Community of enquiry</vt:lpstr>
      <vt:lpstr>Date Learning Objectives</vt:lpstr>
      <vt:lpstr>PowerPoint Presentation</vt:lpstr>
      <vt:lpstr>A community of enquiry!</vt:lpstr>
      <vt:lpstr>Remember to…</vt:lpstr>
      <vt:lpstr>Choosing a question</vt:lpstr>
      <vt:lpstr>Question 1</vt:lpstr>
      <vt:lpstr>Question 2</vt:lpstr>
      <vt:lpstr>Question 3</vt:lpstr>
      <vt:lpstr>Question 4</vt:lpstr>
      <vt:lpstr>Question 5</vt:lpstr>
      <vt:lpstr>Question 6</vt:lpstr>
      <vt:lpstr>Voting </vt:lpstr>
      <vt:lpstr>What do you think?</vt:lpstr>
      <vt:lpstr>Enquiry…</vt:lpstr>
      <vt:lpstr>Enquiry…</vt:lpstr>
      <vt:lpstr>Final thoughts….</vt:lpstr>
      <vt:lpstr>How did we do..?</vt:lpstr>
    </vt:vector>
  </TitlesOfParts>
  <Company>RM plc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Shipwrecked!</dc:title>
  <dc:creator>cc</dc:creator>
  <cp:lastModifiedBy>Steve Campbell</cp:lastModifiedBy>
  <cp:revision>78</cp:revision>
  <dcterms:created xsi:type="dcterms:W3CDTF">2013-07-03T08:37:02Z</dcterms:created>
  <dcterms:modified xsi:type="dcterms:W3CDTF">2013-08-26T08:13:58Z</dcterms:modified>
</cp:coreProperties>
</file>